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Default Extension="jpeg" ContentType="image/jpeg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Default Extension="gif" ContentType="image/gi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7" r:id="rId11"/>
    <p:sldId id="266" r:id="rId12"/>
    <p:sldId id="271" r:id="rId13"/>
    <p:sldId id="268" r:id="rId14"/>
    <p:sldId id="269" r:id="rId15"/>
    <p:sldId id="276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8" r:id="rId29"/>
    <p:sldId id="286" r:id="rId30"/>
    <p:sldId id="285" r:id="rId31"/>
    <p:sldId id="287" r:id="rId32"/>
    <p:sldId id="289" r:id="rId33"/>
    <p:sldId id="290" r:id="rId34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 showGuides="1">
      <p:cViewPr varScale="1">
        <p:scale>
          <a:sx n="36" d="100"/>
          <a:sy n="36" d="100"/>
        </p:scale>
        <p:origin x="-992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df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d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d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jpeg"/><Relationship Id="rId1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gif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df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tiff"/><Relationship Id="rId3" Type="http://schemas.openxmlformats.org/officeDocument/2006/relationships/image" Target="../media/image5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tiff"/><Relationship Id="rId3" Type="http://schemas.openxmlformats.org/officeDocument/2006/relationships/image" Target="../media/image5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lang="en-GB" sz="7040" dirty="0" smtClean="0"/>
              <a:t>Ancient </a:t>
            </a:r>
            <a:r>
              <a:rPr sz="7040" dirty="0" smtClean="0"/>
              <a:t>whole </a:t>
            </a:r>
            <a:r>
              <a:rPr sz="7040" dirty="0"/>
              <a:t>genome duplication in</a:t>
            </a:r>
            <a:r>
              <a:rPr sz="7040" dirty="0" smtClean="0"/>
              <a:t> </a:t>
            </a:r>
            <a:r>
              <a:rPr lang="en-GB" sz="7040" dirty="0" smtClean="0"/>
              <a:t>cotton</a:t>
            </a:r>
            <a:endParaRPr sz="7040" dirty="0"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/>
              <a:t>Simon Renny-Byfield</a:t>
            </a:r>
          </a:p>
        </p:txBody>
      </p:sp>
      <p:pic>
        <p:nvPicPr>
          <p:cNvPr id="34" name="cotton_file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1321" y="6133381"/>
            <a:ext cx="4382158" cy="2921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Polyploid terminology: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Homolog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Homeolog</a:t>
            </a:r>
            <a:endParaRPr lang="en-US" dirty="0"/>
          </a:p>
        </p:txBody>
      </p:sp>
      <p:pic>
        <p:nvPicPr>
          <p:cNvPr id="4" name="Picture 3" descr="HomoVshomo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71" y="3367611"/>
            <a:ext cx="9789257" cy="479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7771" y="8418292"/>
            <a:ext cx="308184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Chester </a:t>
            </a:r>
            <a:r>
              <a:rPr kumimoji="0" lang="en-US" sz="20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et al</a:t>
            </a:r>
            <a:r>
              <a:rPr kumimoji="0" lang="en-US" sz="2000" b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., PNAS 2011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Jonathan\Desktop\My Dropbox\cotton economics, slavery, culture, uses\20093418325342_2.jpg"/>
          <p:cNvPicPr>
            <a:picLocks noChangeAspect="1" noChangeArrowheads="1"/>
          </p:cNvPicPr>
          <p:nvPr/>
        </p:nvPicPr>
        <p:blipFill rotWithShape="1">
          <a:blip r:embed="rId2" cstate="print">
            <a:alphaModFix amt="19000"/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 bwMode="auto">
          <a:xfrm>
            <a:off x="-1" y="0"/>
            <a:ext cx="13004799" cy="9753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genus </a:t>
            </a:r>
            <a:r>
              <a:rPr lang="en-US" i="1" dirty="0" err="1" smtClean="0"/>
              <a:t>Gossypium</a:t>
            </a:r>
            <a:r>
              <a:rPr lang="en-US" i="1" dirty="0" smtClean="0"/>
              <a:t> </a:t>
            </a:r>
            <a:r>
              <a:rPr lang="en-US" dirty="0" smtClean="0"/>
              <a:t>(cotton)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ottonPhyl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4" y="2806696"/>
            <a:ext cx="8198076" cy="6591300"/>
          </a:xfrm>
          <a:prstGeom prst="rect">
            <a:avLst/>
          </a:prstGeom>
        </p:spPr>
      </p:pic>
      <p:pic>
        <p:nvPicPr>
          <p:cNvPr id="5" name="Picture 4" descr="Bales-of-Cott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35" y="2806696"/>
            <a:ext cx="3641098" cy="3340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genus </a:t>
            </a:r>
            <a:r>
              <a:rPr lang="en-US" i="1" dirty="0" err="1" smtClean="0"/>
              <a:t>Gossypium</a:t>
            </a:r>
            <a:r>
              <a:rPr lang="en-US" i="1" dirty="0" smtClean="0"/>
              <a:t> </a:t>
            </a:r>
            <a:r>
              <a:rPr lang="en-US" dirty="0" smtClean="0"/>
              <a:t>(cotton)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refgenom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0" y="3612093"/>
            <a:ext cx="11532130" cy="359534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35557"/>
            <a:ext cx="11099800" cy="2159000"/>
          </a:xfrm>
        </p:spPr>
        <p:txBody>
          <a:bodyPr>
            <a:noAutofit/>
          </a:bodyPr>
          <a:lstStyle/>
          <a:p>
            <a:pPr lvl="0">
              <a:defRPr sz="1800"/>
            </a:pPr>
            <a:r>
              <a:rPr lang="en-US" sz="6600" dirty="0" smtClean="0"/>
              <a:t>Part 1: How </a:t>
            </a:r>
            <a:r>
              <a:rPr lang="en-US" sz="6600" dirty="0" smtClean="0"/>
              <a:t>does the </a:t>
            </a:r>
            <a:r>
              <a:rPr lang="en-US" sz="6600" dirty="0" err="1" smtClean="0"/>
              <a:t>transcriptomic</a:t>
            </a:r>
            <a:r>
              <a:rPr lang="en-US" sz="6600" dirty="0" smtClean="0"/>
              <a:t> network respond to WGD?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3416284"/>
            <a:ext cx="11099800" cy="6286500"/>
          </a:xfrm>
        </p:spPr>
        <p:txBody>
          <a:bodyPr/>
          <a:lstStyle/>
          <a:p>
            <a:r>
              <a:rPr lang="en-US" dirty="0" smtClean="0"/>
              <a:t>How do to diverged genomes (&gt; </a:t>
            </a:r>
            <a:r>
              <a:rPr lang="en-US" dirty="0" err="1" smtClean="0"/>
              <a:t>mya</a:t>
            </a:r>
            <a:r>
              <a:rPr lang="en-US" dirty="0" smtClean="0"/>
              <a:t>) combine a reconcile inside a single nucleus? </a:t>
            </a:r>
          </a:p>
          <a:p>
            <a:r>
              <a:rPr lang="en-US" dirty="0" smtClean="0"/>
              <a:t>Are there biases in use of genes from different sub-genomes (</a:t>
            </a:r>
            <a:r>
              <a:rPr lang="en-US" dirty="0" err="1" smtClean="0"/>
              <a:t>homoeologs</a:t>
            </a:r>
            <a:r>
              <a:rPr lang="en-US" dirty="0" smtClean="0"/>
              <a:t>)?</a:t>
            </a:r>
          </a:p>
          <a:p>
            <a:r>
              <a:rPr lang="en-US" dirty="0" smtClean="0"/>
              <a:t>Do any such biases change over time?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expression in a single cell type: Fiber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100" y="8331200"/>
            <a:ext cx="11099800" cy="1117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DPA = days post </a:t>
            </a:r>
            <a:r>
              <a:rPr lang="en-US" sz="2800" dirty="0" err="1" smtClean="0"/>
              <a:t>anthesis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169297" y="3793067"/>
            <a:ext cx="1557867" cy="1083733"/>
          </a:xfrm>
          <a:prstGeom prst="rect">
            <a:avLst/>
          </a:prstGeom>
          <a:solidFill>
            <a:schemeClr val="accent1">
              <a:alpha val="49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9964" y="3793067"/>
            <a:ext cx="1557867" cy="1083733"/>
          </a:xfrm>
          <a:prstGeom prst="rect">
            <a:avLst/>
          </a:prstGeom>
          <a:solidFill>
            <a:schemeClr val="accent1">
              <a:alpha val="49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78364" y="3793067"/>
            <a:ext cx="1557867" cy="1083733"/>
          </a:xfrm>
          <a:prstGeom prst="rect">
            <a:avLst/>
          </a:prstGeom>
          <a:solidFill>
            <a:schemeClr val="accent1">
              <a:alpha val="49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49031" y="3793067"/>
            <a:ext cx="1557867" cy="1083733"/>
          </a:xfrm>
          <a:prstGeom prst="rect">
            <a:avLst/>
          </a:prstGeom>
          <a:solidFill>
            <a:schemeClr val="accent1">
              <a:alpha val="49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1024" y="4030129"/>
            <a:ext cx="9748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 DPA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15713" y="4030129"/>
            <a:ext cx="11459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10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DPA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7090" y="4030129"/>
            <a:ext cx="11459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15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DPA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4690" y="4030129"/>
            <a:ext cx="11459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20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DPA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69297" y="6333067"/>
            <a:ext cx="1557867" cy="1083733"/>
          </a:xfrm>
          <a:prstGeom prst="rect">
            <a:avLst/>
          </a:prstGeom>
          <a:solidFill>
            <a:schemeClr val="accent1">
              <a:alpha val="49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39964" y="6333067"/>
            <a:ext cx="1557867" cy="1083733"/>
          </a:xfrm>
          <a:prstGeom prst="rect">
            <a:avLst/>
          </a:prstGeom>
          <a:solidFill>
            <a:schemeClr val="accent1">
              <a:alpha val="49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78364" y="6333067"/>
            <a:ext cx="1557867" cy="1083733"/>
          </a:xfrm>
          <a:prstGeom prst="rect">
            <a:avLst/>
          </a:prstGeom>
          <a:solidFill>
            <a:schemeClr val="accent1">
              <a:alpha val="49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49031" y="6333067"/>
            <a:ext cx="1557867" cy="1083733"/>
          </a:xfrm>
          <a:prstGeom prst="rect">
            <a:avLst/>
          </a:prstGeom>
          <a:solidFill>
            <a:schemeClr val="accent1">
              <a:alpha val="49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91024" y="6570129"/>
            <a:ext cx="9748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 DPA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15713" y="6570129"/>
            <a:ext cx="11459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10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DPA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87090" y="6570129"/>
            <a:ext cx="11459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15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DPA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74690" y="6570129"/>
            <a:ext cx="11459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20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DPA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12536" y="3888105"/>
            <a:ext cx="175872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G. </a:t>
            </a:r>
            <a:r>
              <a:rPr lang="en-US" sz="2400" i="1" dirty="0" err="1" smtClean="0">
                <a:solidFill>
                  <a:srgbClr val="000000"/>
                </a:solidFill>
              </a:rPr>
              <a:t>h</a:t>
            </a:r>
            <a:r>
              <a:rPr kumimoji="0" lang="en-US" sz="24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irsutum</a:t>
            </a:r>
            <a:endParaRPr kumimoji="0" lang="en-US" sz="2400" b="0" i="1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(polyploid)</a:t>
            </a:r>
            <a:endParaRPr kumimoji="0" lang="en-US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21534" y="6385463"/>
            <a:ext cx="211952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G. </a:t>
            </a:r>
            <a:r>
              <a:rPr lang="en-US" sz="2400" i="1" dirty="0" err="1" smtClean="0">
                <a:solidFill>
                  <a:srgbClr val="000000"/>
                </a:solidFill>
              </a:rPr>
              <a:t>herbaceum</a:t>
            </a:r>
            <a:r>
              <a:rPr kumimoji="0" lang="en-US" sz="2400" b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(diploid)</a:t>
            </a:r>
            <a:endParaRPr kumimoji="0" lang="en-US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Homoeolog</a:t>
            </a:r>
            <a:r>
              <a:rPr lang="en-US" dirty="0" smtClean="0"/>
              <a:t> expression Bias?</a:t>
            </a:r>
            <a:endParaRPr lang="en-US" dirty="0"/>
          </a:p>
        </p:txBody>
      </p:sp>
      <p:pic>
        <p:nvPicPr>
          <p:cNvPr id="4" name="Picture 3" descr="HomeoBiasBarPlo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794000"/>
            <a:ext cx="6096000" cy="6096000"/>
          </a:xfrm>
          <a:prstGeom prst="rect">
            <a:avLst/>
          </a:prstGeom>
        </p:spPr>
      </p:pic>
      <p:pic>
        <p:nvPicPr>
          <p:cNvPr id="5" name="Picture 4" descr="allHomoelog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92" y="2568355"/>
            <a:ext cx="5680884" cy="4005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41092" y="6693469"/>
            <a:ext cx="5958908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 to ~900 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homeologs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depending on th</a:t>
            </a:r>
            <a:r>
              <a:rPr lang="en-US" dirty="0" smtClean="0">
                <a:solidFill>
                  <a:srgbClr val="000000"/>
                </a:solidFill>
              </a:rPr>
              <a:t>e stage: 37,000 total pairs.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9315" y="2500623"/>
            <a:ext cx="2821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*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19824" y="2518835"/>
            <a:ext cx="2821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*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9824" y="2518835"/>
            <a:ext cx="2821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*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3180" y="9043889"/>
            <a:ext cx="369328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000000"/>
                </a:solidFill>
              </a:rPr>
              <a:t>* Significantly different at </a:t>
            </a:r>
            <a:r>
              <a:rPr lang="en-US" sz="1600" dirty="0" err="1" smtClean="0">
                <a:solidFill>
                  <a:srgbClr val="000000"/>
                </a:solidFill>
              </a:rPr>
              <a:t>p</a:t>
            </a:r>
            <a:r>
              <a:rPr lang="en-US" sz="1600" dirty="0" smtClean="0">
                <a:solidFill>
                  <a:srgbClr val="000000"/>
                </a:solidFill>
              </a:rPr>
              <a:t> &lt; 0.05 level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Co-expression networks: WGCNA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</a:t>
            </a:r>
            <a:r>
              <a:rPr lang="en-US" dirty="0" smtClean="0"/>
              <a:t>eighted </a:t>
            </a:r>
            <a:r>
              <a:rPr lang="en-US" dirty="0" smtClean="0"/>
              <a:t>gene co-expression network analysis is a systems biology</a:t>
            </a:r>
            <a:r>
              <a:rPr lang="en-US" dirty="0" smtClean="0"/>
              <a:t> approach.</a:t>
            </a:r>
          </a:p>
          <a:p>
            <a:r>
              <a:rPr lang="en-US" dirty="0" smtClean="0"/>
              <a:t>F</a:t>
            </a:r>
            <a:r>
              <a:rPr lang="en-US" dirty="0" smtClean="0"/>
              <a:t>inding modules </a:t>
            </a:r>
            <a:r>
              <a:rPr lang="en-US" dirty="0" smtClean="0"/>
              <a:t>of highly correlated </a:t>
            </a:r>
            <a:r>
              <a:rPr lang="en-US" dirty="0" smtClean="0"/>
              <a:t>genes</a:t>
            </a:r>
            <a:r>
              <a:rPr lang="en-US" dirty="0" smtClean="0"/>
              <a:t>.</a:t>
            </a:r>
            <a:r>
              <a:rPr lang="en-US" dirty="0" smtClean="0"/>
              <a:t> </a:t>
            </a:r>
          </a:p>
          <a:p>
            <a:r>
              <a:rPr lang="en-US" dirty="0" smtClean="0"/>
              <a:t>Summarizing </a:t>
            </a:r>
            <a:r>
              <a:rPr lang="en-US" dirty="0" smtClean="0"/>
              <a:t>such</a:t>
            </a:r>
            <a:r>
              <a:rPr lang="en-US" dirty="0" smtClean="0"/>
              <a:t> modules using </a:t>
            </a:r>
            <a:r>
              <a:rPr lang="en-US" dirty="0" err="1" smtClean="0"/>
              <a:t>eigengene</a:t>
            </a:r>
            <a:r>
              <a:rPr lang="en-US" dirty="0" smtClean="0"/>
              <a:t> values.</a:t>
            </a:r>
          </a:p>
          <a:p>
            <a:r>
              <a:rPr lang="en-US" dirty="0" smtClean="0"/>
              <a:t>C</a:t>
            </a:r>
            <a:r>
              <a:rPr lang="en-US" dirty="0" smtClean="0"/>
              <a:t>alculating </a:t>
            </a:r>
            <a:r>
              <a:rPr lang="en-US" dirty="0" smtClean="0"/>
              <a:t>module </a:t>
            </a:r>
            <a:r>
              <a:rPr lang="en-US" dirty="0" smtClean="0"/>
              <a:t>membership.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Homeologous</a:t>
            </a:r>
            <a:r>
              <a:rPr lang="en-US" dirty="0" smtClean="0"/>
              <a:t> co</a:t>
            </a:r>
            <a:r>
              <a:rPr lang="en-US" dirty="0" smtClean="0"/>
              <a:t>-expression networks</a:t>
            </a:r>
            <a:endParaRPr lang="en-US" dirty="0"/>
          </a:p>
        </p:txBody>
      </p:sp>
      <p:pic>
        <p:nvPicPr>
          <p:cNvPr id="5" name="Picture 4" descr="At_cladogram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383333" y="3096532"/>
            <a:ext cx="6400800" cy="5486400"/>
          </a:xfrm>
          <a:prstGeom prst="rect">
            <a:avLst/>
          </a:prstGeom>
        </p:spPr>
      </p:pic>
      <p:pic>
        <p:nvPicPr>
          <p:cNvPr id="6" name="Picture 5" descr="Dt_cladogram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68271" y="3096532"/>
            <a:ext cx="6400801" cy="5486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tvsDtnetwork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02" y="2603500"/>
            <a:ext cx="11741213" cy="5389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7421" y="8233410"/>
            <a:ext cx="228348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 network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6460" y="8233410"/>
            <a:ext cx="23088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rgbClr val="000000"/>
                </a:solidFill>
              </a:rPr>
              <a:t>D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network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Homeologous</a:t>
            </a:r>
            <a:r>
              <a:rPr lang="en-US" dirty="0" smtClean="0"/>
              <a:t> co</a:t>
            </a:r>
            <a:r>
              <a:rPr lang="en-US" dirty="0" smtClean="0"/>
              <a:t>-expression networks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Co-expression </a:t>
            </a:r>
            <a:r>
              <a:rPr lang="en-US" dirty="0" smtClean="0"/>
              <a:t>networks: module membership</a:t>
            </a:r>
            <a:endParaRPr lang="en-US" dirty="0"/>
          </a:p>
        </p:txBody>
      </p:sp>
      <p:pic>
        <p:nvPicPr>
          <p:cNvPr id="5" name="Picture 4" descr="connectivt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b="49306"/>
              <a:stretch>
                <a:fillRect/>
              </a:stretch>
            </p:blipFill>
          </mc:Choice>
          <mc:Fallback>
            <p:blipFill>
              <a:blip r:embed="rId3"/>
              <a:srcRect b="49306"/>
              <a:stretch>
                <a:fillRect/>
              </a:stretch>
            </p:blipFill>
          </mc:Fallback>
        </mc:AlternateContent>
        <p:spPr>
          <a:xfrm>
            <a:off x="872759" y="2603500"/>
            <a:ext cx="5847658" cy="5928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605" y="8296413"/>
            <a:ext cx="40707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IntraModule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connectivity (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Dt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10361" y="5319275"/>
            <a:ext cx="405379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IntraModule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connectivity (At)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 descr="kM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417" y="2713044"/>
            <a:ext cx="5331883" cy="574202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UC_Davis_Water_Tow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2989" y="7231248"/>
            <a:ext cx="2718657" cy="1812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gerhki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8375" y="4749800"/>
            <a:ext cx="3241772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 lvl="0">
              <a:defRPr sz="1800"/>
            </a:pPr>
            <a:r>
              <a:rPr sz="4200"/>
              <a:t>The Renny-Byfield World tour of England and America</a:t>
            </a:r>
          </a:p>
        </p:txBody>
      </p:sp>
      <p:pic>
        <p:nvPicPr>
          <p:cNvPr id="39" name="Tower-Bridge-London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458" y="2974606"/>
            <a:ext cx="3787817" cy="1916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QuuensBuilding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8687" y="4677014"/>
            <a:ext cx="2435359" cy="1567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QMlogo.g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59142" y="4281289"/>
            <a:ext cx="1929447" cy="1064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campanile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16106" y="3032997"/>
            <a:ext cx="3294622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asstate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83387" y="2081390"/>
            <a:ext cx="2678511" cy="2678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Davis_log.jpg"/>
          <p:cNvPicPr/>
          <p:nvPr/>
        </p:nvPicPr>
        <p:blipFill>
          <a:blip r:embed="rId9">
            <a:extLst/>
          </a:blip>
          <a:srcRect t="29326" b="29326"/>
          <a:stretch>
            <a:fillRect/>
          </a:stretch>
        </p:blipFill>
        <p:spPr>
          <a:xfrm>
            <a:off x="5678041" y="6537267"/>
            <a:ext cx="3071599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tobacco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27347" y="5978548"/>
            <a:ext cx="1438039" cy="1916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cotton_filed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908722" y="4445675"/>
            <a:ext cx="1929446" cy="1286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corn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912895" y="7907732"/>
            <a:ext cx="2231504" cy="1115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Co-expression </a:t>
            </a:r>
            <a:r>
              <a:rPr lang="en-US" dirty="0" smtClean="0"/>
              <a:t>networks: module expression</a:t>
            </a:r>
            <a:endParaRPr lang="en-US" dirty="0"/>
          </a:p>
        </p:txBody>
      </p:sp>
      <p:pic>
        <p:nvPicPr>
          <p:cNvPr id="5" name="Picture 4" descr="module_expression.tiff"/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3504661" y="2755897"/>
            <a:ext cx="5995477" cy="3404658"/>
          </a:xfrm>
          <a:prstGeom prst="rect">
            <a:avLst/>
          </a:prstGeom>
        </p:spPr>
      </p:pic>
      <p:pic>
        <p:nvPicPr>
          <p:cNvPr id="6" name="Picture 5" descr="module_expression.tiff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3504661" y="6128813"/>
            <a:ext cx="5995477" cy="340465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Co-expression networks:</a:t>
            </a:r>
            <a:br>
              <a:rPr lang="en-US" dirty="0" smtClean="0"/>
            </a:br>
            <a:r>
              <a:rPr lang="en-US" dirty="0" smtClean="0"/>
              <a:t>consensus modules</a:t>
            </a:r>
            <a:endParaRPr lang="en-US" dirty="0"/>
          </a:p>
        </p:txBody>
      </p:sp>
      <p:pic>
        <p:nvPicPr>
          <p:cNvPr id="5" name="Picture 4" descr="eigenGeneComparisonSmall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116792"/>
            <a:ext cx="11099800" cy="59475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Co-expression networks:</a:t>
            </a:r>
            <a:r>
              <a:rPr lang="en-US" dirty="0" smtClean="0"/>
              <a:t> 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3551748"/>
            <a:ext cx="11099800" cy="62865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Homeolog</a:t>
            </a:r>
            <a:r>
              <a:rPr lang="en-US" dirty="0" smtClean="0"/>
              <a:t> expression bias exists, but is minimal.</a:t>
            </a:r>
          </a:p>
          <a:p>
            <a:r>
              <a:rPr lang="en-US" dirty="0" err="1" smtClean="0"/>
              <a:t>Homeolog</a:t>
            </a:r>
            <a:r>
              <a:rPr lang="en-US" dirty="0" smtClean="0"/>
              <a:t> module membership, and connectivity is broadly similar.</a:t>
            </a:r>
          </a:p>
          <a:p>
            <a:r>
              <a:rPr lang="en-US" dirty="0" smtClean="0"/>
              <a:t>Expression of modules is not significantly different between </a:t>
            </a:r>
            <a:r>
              <a:rPr lang="en-US" i="1" dirty="0" smtClean="0"/>
              <a:t>At</a:t>
            </a:r>
            <a:r>
              <a:rPr lang="en-US" dirty="0" smtClean="0"/>
              <a:t> and </a:t>
            </a:r>
            <a:r>
              <a:rPr lang="en-US" i="1" dirty="0" err="1" smtClean="0"/>
              <a:t>Dt</a:t>
            </a:r>
            <a:r>
              <a:rPr lang="en-US" dirty="0" smtClean="0"/>
              <a:t> </a:t>
            </a:r>
            <a:r>
              <a:rPr lang="en-US" dirty="0" err="1" smtClean="0"/>
              <a:t>homeologous</a:t>
            </a:r>
            <a:r>
              <a:rPr lang="en-US" dirty="0" smtClean="0"/>
              <a:t> sub-networks.</a:t>
            </a:r>
          </a:p>
          <a:p>
            <a:r>
              <a:rPr lang="en-US" i="1" dirty="0" smtClean="0"/>
              <a:t>At </a:t>
            </a:r>
            <a:r>
              <a:rPr lang="en-US" dirty="0" smtClean="0"/>
              <a:t> network resembles it’s </a:t>
            </a:r>
            <a:r>
              <a:rPr lang="en-US" i="1" dirty="0" err="1" smtClean="0"/>
              <a:t>Dt</a:t>
            </a:r>
            <a:r>
              <a:rPr lang="en-US" i="1" dirty="0" smtClean="0"/>
              <a:t> </a:t>
            </a:r>
            <a:r>
              <a:rPr lang="en-US" dirty="0" smtClean="0"/>
              <a:t>counterpart rather than the progenitor A1 (</a:t>
            </a:r>
            <a:r>
              <a:rPr lang="en-US" i="1" dirty="0" smtClean="0"/>
              <a:t>G. </a:t>
            </a:r>
            <a:r>
              <a:rPr lang="en-US" i="1" dirty="0" err="1" smtClean="0"/>
              <a:t>herbaceum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Trans effects out-weigh </a:t>
            </a:r>
            <a:r>
              <a:rPr lang="en-US" dirty="0" err="1" smtClean="0"/>
              <a:t>cis</a:t>
            </a:r>
            <a:r>
              <a:rPr lang="en-US" dirty="0" smtClean="0"/>
              <a:t>? </a:t>
            </a:r>
            <a:r>
              <a:rPr lang="en-US" dirty="0" err="1" smtClean="0"/>
              <a:t>Transcriptome</a:t>
            </a:r>
            <a:r>
              <a:rPr lang="en-US" dirty="0" smtClean="0"/>
              <a:t> mimicry between </a:t>
            </a:r>
            <a:r>
              <a:rPr lang="en-US" dirty="0" err="1" smtClean="0"/>
              <a:t>homeologous</a:t>
            </a:r>
            <a:r>
              <a:rPr lang="en-US" dirty="0" smtClean="0"/>
              <a:t> sub-networks? 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2500" y="664629"/>
            <a:ext cx="11099800" cy="2159000"/>
          </a:xfrm>
        </p:spPr>
        <p:txBody>
          <a:bodyPr>
            <a:noAutofit/>
          </a:bodyPr>
          <a:lstStyle/>
          <a:p>
            <a:pPr lvl="0">
              <a:defRPr sz="1800"/>
            </a:pPr>
            <a:r>
              <a:rPr lang="en-US" sz="6600" dirty="0" smtClean="0"/>
              <a:t>Part 2: Gene loss following ancient WGD</a:t>
            </a:r>
            <a:endParaRPr lang="en-US" sz="6600" dirty="0" smtClean="0"/>
          </a:p>
        </p:txBody>
      </p:sp>
      <p:pic>
        <p:nvPicPr>
          <p:cNvPr id="5" name="WGDPhylo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016" y="2827103"/>
            <a:ext cx="7183209" cy="628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loss following WGD</a:t>
            </a:r>
            <a:endParaRPr lang="en-US" dirty="0"/>
          </a:p>
        </p:txBody>
      </p:sp>
      <p:pic>
        <p:nvPicPr>
          <p:cNvPr id="4" name="Picture 3" descr="fraction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44" y="2590804"/>
            <a:ext cx="6556276" cy="6620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2187" y="9210855"/>
            <a:ext cx="396593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Ibarra-</a:t>
            </a:r>
            <a:r>
              <a:rPr kumimoji="0" lang="en-US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Laclette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0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et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al</a:t>
            </a:r>
            <a:r>
              <a:rPr kumimoji="0" lang="en-US" sz="2000" b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., 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Nature</a:t>
            </a:r>
            <a:r>
              <a:rPr kumimoji="0" lang="en-US" sz="2000" b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2013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1020" y="3609659"/>
            <a:ext cx="5523780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All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angiosperm lineages have </a:t>
            </a:r>
            <a:r>
              <a:rPr kumimoji="0" lang="en-US" sz="36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 least</a:t>
            </a:r>
            <a:r>
              <a:rPr kumimoji="0" lang="en-US" sz="3600" b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one WGD in their ancestry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3600" b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i="0" baseline="0" dirty="0" smtClean="0">
                <a:solidFill>
                  <a:srgbClr val="000000"/>
                </a:solidFill>
              </a:rPr>
              <a:t>WGD followed by gene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i="0" baseline="0" dirty="0" smtClean="0">
                <a:solidFill>
                  <a:srgbClr val="000000"/>
                </a:solidFill>
              </a:rPr>
              <a:t>loss is </a:t>
            </a:r>
            <a:r>
              <a:rPr lang="en-US" i="1" baseline="0" dirty="0" smtClean="0">
                <a:solidFill>
                  <a:srgbClr val="000000"/>
                </a:solidFill>
              </a:rPr>
              <a:t>cyclical</a:t>
            </a:r>
            <a:r>
              <a:rPr lang="en-US" i="0" baseline="0" dirty="0" smtClean="0">
                <a:solidFill>
                  <a:srgbClr val="000000"/>
                </a:solidFill>
              </a:rPr>
              <a:t>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Ancient WGD after 60 million years</a:t>
            </a:r>
            <a:endParaRPr lang="en-US" dirty="0"/>
          </a:p>
        </p:txBody>
      </p:sp>
      <p:pic>
        <p:nvPicPr>
          <p:cNvPr id="4" name="Picture 3" descr="Supplementary Fig. 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29" y="3657073"/>
            <a:ext cx="11407342" cy="48603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3071" y="3996267"/>
            <a:ext cx="11125200" cy="660400"/>
          </a:xfrm>
          <a:prstGeom prst="rect">
            <a:avLst/>
          </a:prstGeom>
          <a:noFill/>
          <a:ln w="5397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Bias in gene loss between </a:t>
            </a:r>
            <a:r>
              <a:rPr lang="en-US" dirty="0" err="1" smtClean="0"/>
              <a:t>homeologous</a:t>
            </a:r>
            <a:r>
              <a:rPr lang="en-US" dirty="0" smtClean="0"/>
              <a:t> regions</a:t>
            </a:r>
            <a:endParaRPr lang="en-US" dirty="0"/>
          </a:p>
        </p:txBody>
      </p:sp>
      <p:pic>
        <p:nvPicPr>
          <p:cNvPr id="6" name="Picture 5" descr="fracBarPlo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84170" y="2940050"/>
            <a:ext cx="9740370" cy="6604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9446" y="3120535"/>
            <a:ext cx="387484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LF =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L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east fractionated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Least genes lost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59503" y="7226238"/>
            <a:ext cx="3694787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M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 =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Most fractionated</a:t>
            </a:r>
          </a:p>
          <a:p>
            <a:pPr algn="l" rtl="0" latinLnBrk="1" hangingPunct="0"/>
            <a:r>
              <a:rPr lang="en-US" dirty="0" smtClean="0">
                <a:solidFill>
                  <a:srgbClr val="000000"/>
                </a:solidFill>
              </a:rPr>
              <a:t>Most genes </a:t>
            </a:r>
            <a:r>
              <a:rPr lang="en-US" dirty="0" smtClean="0">
                <a:solidFill>
                  <a:srgbClr val="000000"/>
                </a:solidFill>
              </a:rPr>
              <a:t>lost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ig. 1 copy.tiff"/>
          <p:cNvPicPr>
            <a:picLocks noChangeAspect="1"/>
          </p:cNvPicPr>
          <p:nvPr/>
        </p:nvPicPr>
        <p:blipFill>
          <a:blip r:embed="rId2"/>
          <a:srcRect r="56056"/>
          <a:stretch>
            <a:fillRect/>
          </a:stretch>
        </p:blipFill>
        <p:spPr>
          <a:xfrm>
            <a:off x="3204129" y="2944283"/>
            <a:ext cx="6596541" cy="669878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Bias in gene expression between LF and MF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04129" y="2944283"/>
            <a:ext cx="842938" cy="73025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 causes expression differences between LF and MF </a:t>
            </a:r>
            <a:r>
              <a:rPr lang="en-US" sz="4800" dirty="0" err="1" smtClean="0"/>
              <a:t>homeologs</a:t>
            </a:r>
            <a:r>
              <a:rPr lang="en-US" sz="4800" dirty="0" smtClean="0"/>
              <a:t>?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0" y="2794000"/>
            <a:ext cx="4080933" cy="6286500"/>
          </a:xfrm>
        </p:spPr>
        <p:txBody>
          <a:bodyPr/>
          <a:lstStyle/>
          <a:p>
            <a:r>
              <a:rPr lang="en-US" dirty="0" smtClean="0"/>
              <a:t>Transcription of </a:t>
            </a:r>
            <a:r>
              <a:rPr lang="en-US" dirty="0" err="1" smtClean="0"/>
              <a:t>TEs</a:t>
            </a:r>
            <a:r>
              <a:rPr lang="en-US" dirty="0" smtClean="0"/>
              <a:t> results in </a:t>
            </a:r>
            <a:r>
              <a:rPr lang="en-US" dirty="0" err="1" smtClean="0"/>
              <a:t>siRNA</a:t>
            </a:r>
            <a:r>
              <a:rPr lang="en-US" dirty="0" smtClean="0"/>
              <a:t> genesis.</a:t>
            </a:r>
          </a:p>
          <a:p>
            <a:r>
              <a:rPr lang="en-US" dirty="0" smtClean="0"/>
              <a:t>These combine with a RISC factor and suppress expression at their source.</a:t>
            </a:r>
            <a:endParaRPr lang="en-US" dirty="0"/>
          </a:p>
        </p:txBody>
      </p:sp>
      <p:pic>
        <p:nvPicPr>
          <p:cNvPr id="4" name="Picture 3" descr="siRNASilencin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2603500"/>
            <a:ext cx="6946900" cy="6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12" y="8992208"/>
            <a:ext cx="238345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Almeida </a:t>
            </a:r>
            <a:r>
              <a:rPr lang="en-US" sz="2000" i="1" dirty="0" smtClean="0">
                <a:solidFill>
                  <a:srgbClr val="000000"/>
                </a:solidFill>
              </a:rPr>
              <a:t>et al</a:t>
            </a:r>
            <a:r>
              <a:rPr lang="en-US" sz="2000" dirty="0" smtClean="0">
                <a:solidFill>
                  <a:srgbClr val="000000"/>
                </a:solidFill>
              </a:rPr>
              <a:t>., 2005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siRNA</a:t>
            </a:r>
            <a:r>
              <a:rPr lang="en-US" dirty="0" smtClean="0"/>
              <a:t> targeting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. 3 copy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3003550"/>
            <a:ext cx="8934450" cy="5578122"/>
          </a:xfrm>
          <a:prstGeom prst="rect">
            <a:avLst/>
          </a:prstGeom>
        </p:spPr>
      </p:pic>
      <p:pic>
        <p:nvPicPr>
          <p:cNvPr id="5" name="Picture 4" descr="Supplementary Fig. 5.tiff"/>
          <p:cNvPicPr>
            <a:picLocks noChangeAspect="1"/>
          </p:cNvPicPr>
          <p:nvPr/>
        </p:nvPicPr>
        <p:blipFill>
          <a:blip r:embed="rId3"/>
          <a:srcRect l="86198" t="27596" b="55472"/>
          <a:stretch>
            <a:fillRect/>
          </a:stretch>
        </p:blipFill>
        <p:spPr>
          <a:xfrm>
            <a:off x="10566400" y="5270499"/>
            <a:ext cx="1244601" cy="12446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667" y="2603500"/>
            <a:ext cx="11887200" cy="5892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outline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020232" y="2209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742950" indent="-742950" algn="l">
              <a:defRPr sz="1800"/>
            </a:pPr>
            <a:r>
              <a:rPr sz="3600" dirty="0"/>
              <a:t>An intro to whole genome duplication (WGD</a:t>
            </a:r>
            <a:r>
              <a:rPr sz="3600" dirty="0" smtClean="0"/>
              <a:t>)</a:t>
            </a:r>
            <a:r>
              <a:rPr lang="en-GB" sz="3600" dirty="0" smtClean="0"/>
              <a:t>.</a:t>
            </a:r>
            <a:endParaRPr sz="3600" dirty="0" smtClean="0"/>
          </a:p>
          <a:p>
            <a:pPr lvl="0">
              <a:defRPr sz="1800"/>
            </a:pPr>
            <a:r>
              <a:rPr sz="3600" dirty="0"/>
              <a:t>WGD in the history of flowering </a:t>
            </a:r>
            <a:r>
              <a:rPr sz="3600" dirty="0" smtClean="0"/>
              <a:t>plants</a:t>
            </a:r>
            <a:r>
              <a:rPr lang="en-GB" sz="3600" dirty="0" smtClean="0"/>
              <a:t>.</a:t>
            </a:r>
            <a:endParaRPr sz="3600" dirty="0" smtClean="0"/>
          </a:p>
          <a:p>
            <a:pPr lvl="0">
              <a:defRPr sz="1800"/>
            </a:pPr>
            <a:r>
              <a:rPr lang="en-GB" sz="3600" dirty="0" smtClean="0"/>
              <a:t>How does the </a:t>
            </a:r>
            <a:r>
              <a:rPr lang="en-GB" sz="3600" dirty="0" err="1" smtClean="0"/>
              <a:t>transcriptomic</a:t>
            </a:r>
            <a:r>
              <a:rPr lang="en-GB" sz="3600" dirty="0" smtClean="0"/>
              <a:t> network respond to WGD?</a:t>
            </a:r>
            <a:endParaRPr sz="3600" dirty="0" smtClean="0"/>
          </a:p>
          <a:p>
            <a:pPr lvl="0">
              <a:defRPr sz="1800"/>
            </a:pPr>
            <a:r>
              <a:rPr lang="en-GB" sz="3600" dirty="0" smtClean="0"/>
              <a:t>What is the fate of duplicate genes following </a:t>
            </a:r>
            <a:r>
              <a:rPr sz="3600" dirty="0" smtClean="0"/>
              <a:t>ancient WGD</a:t>
            </a:r>
            <a:r>
              <a:rPr lang="en-GB" sz="3600" dirty="0" smtClean="0"/>
              <a:t>?</a:t>
            </a:r>
            <a:endParaRPr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Transposable element density and GC 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ig. 2 copy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4" y="3634270"/>
            <a:ext cx="6387085" cy="4171990"/>
          </a:xfrm>
          <a:prstGeom prst="rect">
            <a:avLst/>
          </a:prstGeom>
        </p:spPr>
      </p:pic>
      <p:pic>
        <p:nvPicPr>
          <p:cNvPr id="5" name="Picture 4" descr="Supplementary Fig. 5.tiff"/>
          <p:cNvPicPr>
            <a:picLocks noChangeAspect="1"/>
          </p:cNvPicPr>
          <p:nvPr/>
        </p:nvPicPr>
        <p:blipFill>
          <a:blip r:embed="rId3"/>
          <a:srcRect b="20813"/>
          <a:stretch>
            <a:fillRect/>
          </a:stretch>
        </p:blipFill>
        <p:spPr>
          <a:xfrm>
            <a:off x="6028267" y="3634270"/>
            <a:ext cx="6502400" cy="419712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TEs</a:t>
            </a:r>
            <a:r>
              <a:rPr lang="en-US" dirty="0" smtClean="0"/>
              <a:t>, </a:t>
            </a:r>
            <a:r>
              <a:rPr lang="en-US" dirty="0" err="1" smtClean="0"/>
              <a:t>siRNAs</a:t>
            </a:r>
            <a:r>
              <a:rPr lang="en-US" dirty="0" smtClean="0"/>
              <a:t> and gene expression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ig. 4 copy.tiff"/>
          <p:cNvPicPr>
            <a:picLocks noChangeAspect="1"/>
          </p:cNvPicPr>
          <p:nvPr/>
        </p:nvPicPr>
        <p:blipFill>
          <a:blip r:embed="rId2"/>
          <a:srcRect b="49858"/>
          <a:stretch>
            <a:fillRect/>
          </a:stretch>
        </p:blipFill>
        <p:spPr>
          <a:xfrm>
            <a:off x="529167" y="3687233"/>
            <a:ext cx="6234426" cy="3949700"/>
          </a:xfrm>
          <a:prstGeom prst="rect">
            <a:avLst/>
          </a:prstGeom>
        </p:spPr>
      </p:pic>
      <p:pic>
        <p:nvPicPr>
          <p:cNvPr id="5" name="Picture 4" descr="Fig. 4 copy.tiff"/>
          <p:cNvPicPr>
            <a:picLocks noChangeAspect="1"/>
          </p:cNvPicPr>
          <p:nvPr/>
        </p:nvPicPr>
        <p:blipFill>
          <a:blip r:embed="rId2"/>
          <a:srcRect t="48444"/>
          <a:stretch>
            <a:fillRect/>
          </a:stretch>
        </p:blipFill>
        <p:spPr>
          <a:xfrm>
            <a:off x="6502400" y="3687233"/>
            <a:ext cx="6231467" cy="4059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167" y="7382933"/>
            <a:ext cx="423333" cy="254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Part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Evidence of </a:t>
            </a:r>
            <a:r>
              <a:rPr lang="en-US" dirty="0" err="1" smtClean="0"/>
              <a:t>homeolog</a:t>
            </a:r>
            <a:r>
              <a:rPr lang="en-US" dirty="0" smtClean="0"/>
              <a:t> bias in gene loss following WGD.</a:t>
            </a:r>
          </a:p>
          <a:p>
            <a:r>
              <a:rPr lang="en-US" dirty="0" smtClean="0"/>
              <a:t>Associated with over expression of genes on regions experiencing less gene loss.</a:t>
            </a:r>
          </a:p>
          <a:p>
            <a:r>
              <a:rPr lang="en-US" dirty="0" err="1" smtClean="0"/>
              <a:t>siRNAs</a:t>
            </a:r>
            <a:r>
              <a:rPr lang="en-US" dirty="0" smtClean="0"/>
              <a:t> are targeted to regions that have experienced more gene loss.</a:t>
            </a:r>
          </a:p>
          <a:p>
            <a:r>
              <a:rPr lang="en-US" dirty="0" smtClean="0"/>
              <a:t>Little evidence that these results in down-regulation of nearby genes.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3" y="2218269"/>
            <a:ext cx="11459633" cy="252306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Acknowledgements:</a:t>
            </a:r>
          </a:p>
          <a:p>
            <a:pPr algn="l">
              <a:buNone/>
            </a:pPr>
            <a:r>
              <a:rPr lang="en-US" sz="2800" dirty="0" smtClean="0"/>
              <a:t>	Jonathan F. </a:t>
            </a:r>
            <a:r>
              <a:rPr lang="en-US" sz="2800" dirty="0" err="1" smtClean="0"/>
              <a:t>Wendel</a:t>
            </a:r>
            <a:r>
              <a:rPr lang="en-US" sz="2800" dirty="0" smtClean="0"/>
              <a:t>, Joseph P. Gallagher, Lei Gong, Anna </a:t>
            </a:r>
            <a:r>
              <a:rPr lang="en-US" sz="2800" dirty="0" err="1" smtClean="0"/>
              <a:t>Krush</a:t>
            </a:r>
            <a:r>
              <a:rPr lang="en-US" sz="2800" dirty="0" smtClean="0"/>
              <a:t>, Rick E. </a:t>
            </a:r>
            <a:r>
              <a:rPr lang="en-US" sz="2800" dirty="0" err="1" smtClean="0"/>
              <a:t>Masonbrink</a:t>
            </a:r>
            <a:r>
              <a:rPr lang="en-US" sz="2800" dirty="0" smtClean="0"/>
              <a:t>, Jing </a:t>
            </a:r>
            <a:r>
              <a:rPr lang="en-US" sz="2800" dirty="0" err="1" smtClean="0"/>
              <a:t>Hu</a:t>
            </a:r>
            <a:r>
              <a:rPr lang="en-US" sz="2800" dirty="0" smtClean="0"/>
              <a:t>, Kara </a:t>
            </a:r>
            <a:r>
              <a:rPr lang="en-US" sz="2800" dirty="0" err="1" smtClean="0"/>
              <a:t>Grupp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5" name="Picture 4" descr="Word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6" y="4876800"/>
            <a:ext cx="8839730" cy="41544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Darwin’s abominable mystery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774700" y="2609850"/>
            <a:ext cx="4836022" cy="6286500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3600"/>
              <a:t>“The rapid development, as far as we can judge, of all the higher plants within recent geological times is an </a:t>
            </a:r>
            <a:r>
              <a:rPr sz="3600" i="1"/>
              <a:t>abominable mystery</a:t>
            </a:r>
            <a:r>
              <a:rPr sz="3600"/>
              <a:t>.”</a:t>
            </a:r>
          </a:p>
        </p:txBody>
      </p:sp>
      <p:pic>
        <p:nvPicPr>
          <p:cNvPr id="54" name="MTE5NDg0MDU0OTM4NjE3MzU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8705" y="3150344"/>
            <a:ext cx="5325865" cy="5325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1280px-Patates.jpg"/>
          <p:cNvPicPr/>
          <p:nvPr/>
        </p:nvPicPr>
        <p:blipFill>
          <a:blip r:embed="rId2">
            <a:extLst/>
          </a:blip>
          <a:srcRect l="29685"/>
          <a:stretch>
            <a:fillRect/>
          </a:stretch>
        </p:blipFill>
        <p:spPr>
          <a:xfrm>
            <a:off x="9613400" y="2597993"/>
            <a:ext cx="2582817" cy="238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Polyploid crops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3882529" cy="62865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65" name="220px-Red_Appl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1466" y="5495776"/>
            <a:ext cx="2794001" cy="252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250px-Wheat_close-up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9093" y="2597993"/>
            <a:ext cx="3175001" cy="238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1280px-CottonPlant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53419" y="2599580"/>
            <a:ext cx="2794001" cy="199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Nicotiana_Tobacco_Plants_1909px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4916" y="4788406"/>
            <a:ext cx="2025087" cy="3249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eanut.jpg"/>
          <p:cNvPicPr/>
          <p:nvPr/>
        </p:nvPicPr>
        <p:blipFill>
          <a:blip r:embed="rId7">
            <a:extLst/>
          </a:blip>
          <a:srcRect r="54590"/>
          <a:stretch>
            <a:fillRect/>
          </a:stretch>
        </p:blipFill>
        <p:spPr>
          <a:xfrm>
            <a:off x="2883991" y="5688558"/>
            <a:ext cx="1585913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OrangeBloss_wb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7301" y="2599580"/>
            <a:ext cx="2265546" cy="199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640px-Taiwan_2009_Tainan_City_Organic_Farm_Watermelon_FRD_7962.jpg"/>
          <p:cNvPicPr/>
          <p:nvPr/>
        </p:nvPicPr>
        <p:blipFill>
          <a:blip r:embed="rId9">
            <a:extLst/>
          </a:blip>
          <a:srcRect l="9462" t="33725" r="24106" b="25333"/>
          <a:stretch>
            <a:fillRect/>
          </a:stretch>
        </p:blipFill>
        <p:spPr>
          <a:xfrm>
            <a:off x="9836554" y="5867754"/>
            <a:ext cx="2328360" cy="2159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Brassica_rapa_(xndr).jpg"/>
          <p:cNvPicPr/>
          <p:nvPr/>
        </p:nvPicPr>
        <p:blipFill>
          <a:blip r:embed="rId10">
            <a:extLst/>
          </a:blip>
          <a:srcRect r="17253"/>
          <a:stretch>
            <a:fillRect/>
          </a:stretch>
        </p:blipFill>
        <p:spPr>
          <a:xfrm>
            <a:off x="4677271" y="6475430"/>
            <a:ext cx="1926729" cy="1552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The dark secret of the angiosperms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189836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Model “diploid” with </a:t>
            </a:r>
            <a:r>
              <a:rPr sz="3600" i="1" dirty="0"/>
              <a:t>n</a:t>
            </a:r>
            <a:r>
              <a:rPr sz="3600" dirty="0"/>
              <a:t>= 5</a:t>
            </a:r>
          </a:p>
          <a:p>
            <a:pPr lvl="0">
              <a:defRPr sz="1800"/>
            </a:pPr>
            <a:r>
              <a:rPr sz="3600" dirty="0"/>
              <a:t>comparative genomics reveals α and β</a:t>
            </a:r>
            <a:r>
              <a:rPr sz="3600" dirty="0" smtClean="0"/>
              <a:t> </a:t>
            </a:r>
            <a:r>
              <a:rPr lang="en-GB" sz="3600" dirty="0" smtClean="0"/>
              <a:t>WGD</a:t>
            </a:r>
            <a:r>
              <a:rPr sz="3600" dirty="0" smtClean="0"/>
              <a:t> </a:t>
            </a:r>
            <a:r>
              <a:rPr sz="3600" dirty="0"/>
              <a:t>events</a:t>
            </a:r>
          </a:p>
        </p:txBody>
      </p:sp>
      <p:pic>
        <p:nvPicPr>
          <p:cNvPr id="76" name="arabidopsisthalian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7143" y="2838450"/>
            <a:ext cx="2984501" cy="581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 dirty="0"/>
              <a:t>The dark secret of the angiosperms</a:t>
            </a:r>
          </a:p>
        </p:txBody>
      </p:sp>
      <p:pic>
        <p:nvPicPr>
          <p:cNvPr id="81" name="ZeaVsSorhgum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7432" y="2815216"/>
            <a:ext cx="4892521" cy="623539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017432" y="8864352"/>
            <a:ext cx="4155624" cy="58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4200"/>
              </a:spcBef>
              <a:defRPr sz="1800"/>
            </a:pPr>
            <a:r>
              <a:rPr sz="1500" dirty="0" smtClean="0"/>
              <a:t>Schn</a:t>
            </a:r>
            <a:r>
              <a:rPr lang="en-GB" sz="1500" dirty="0" smtClean="0"/>
              <a:t>a</a:t>
            </a:r>
            <a:r>
              <a:rPr sz="1500" dirty="0" smtClean="0"/>
              <a:t>ble </a:t>
            </a:r>
            <a:r>
              <a:rPr sz="1500" i="1" dirty="0"/>
              <a:t>et al</a:t>
            </a:r>
            <a:r>
              <a:rPr sz="1500" dirty="0"/>
              <a:t>., 2011 </a:t>
            </a:r>
            <a:r>
              <a:rPr sz="1500" i="1" dirty="0"/>
              <a:t>PNAS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WGDPhylo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016" y="2708572"/>
            <a:ext cx="7183209" cy="62865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2654299" y="8470900"/>
            <a:ext cx="6290669" cy="1523703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1700"/>
              <a:t>Renny-Byfield and Wendel, </a:t>
            </a:r>
            <a:r>
              <a:rPr sz="1700" i="1"/>
              <a:t>American Journal of Botany</a:t>
            </a:r>
            <a:r>
              <a:rPr sz="1700"/>
              <a:t>, 2014</a:t>
            </a:r>
          </a:p>
        </p:txBody>
      </p:sp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 dirty="0"/>
              <a:t>The dark secret of the angiosperms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Whole Genome Duplication</a:t>
            </a:r>
          </a:p>
        </p:txBody>
      </p:sp>
      <p:pic>
        <p:nvPicPr>
          <p:cNvPr id="57" name="2000px-Polyploidizati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787" y="3435191"/>
            <a:ext cx="5666203" cy="3399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2000px-AlloPolyploidization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5287" y="3435191"/>
            <a:ext cx="5666203" cy="339972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1542745" y="7258050"/>
            <a:ext cx="31629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Autopolyploidy</a:t>
            </a:r>
          </a:p>
        </p:txBody>
      </p:sp>
      <p:sp>
        <p:nvSpPr>
          <p:cNvPr id="60" name="Shape 60"/>
          <p:cNvSpPr/>
          <p:nvPr/>
        </p:nvSpPr>
        <p:spPr>
          <a:xfrm>
            <a:off x="8058099" y="7258050"/>
            <a:ext cx="29846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Allopolyploidy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2985</TotalTime>
  <Words>671</Words>
  <Application>Microsoft Macintosh PowerPoint</Application>
  <PresentationFormat>Custom</PresentationFormat>
  <Paragraphs>100</Paragraphs>
  <Slides>33</Slides>
  <Notes>0</Notes>
  <HiddenSlides>2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White</vt:lpstr>
      <vt:lpstr>Ancient whole genome duplication in cotton</vt:lpstr>
      <vt:lpstr>The Renny-Byfield World tour of England and America</vt:lpstr>
      <vt:lpstr>outline</vt:lpstr>
      <vt:lpstr>Darwin’s abominable mystery</vt:lpstr>
      <vt:lpstr>Polyploid crops</vt:lpstr>
      <vt:lpstr>The dark secret of the angiosperms</vt:lpstr>
      <vt:lpstr>The dark secret of the angiosperms</vt:lpstr>
      <vt:lpstr>The dark secret of the angiosperms</vt:lpstr>
      <vt:lpstr>Whole Genome Duplication</vt:lpstr>
      <vt:lpstr>Polyploid terminology: Homolog vs Homeolog</vt:lpstr>
      <vt:lpstr>The genus Gossypium (cotton)</vt:lpstr>
      <vt:lpstr>The genus Gossypium (cotton)</vt:lpstr>
      <vt:lpstr>Part 1: How does the transcriptomic network respond to WGD?</vt:lpstr>
      <vt:lpstr>Gene expression in a single cell type: Fiber</vt:lpstr>
      <vt:lpstr> Homoeolog expression Bias?</vt:lpstr>
      <vt:lpstr>Co-expression networks: WGCNA</vt:lpstr>
      <vt:lpstr>Homeologous co-expression networks</vt:lpstr>
      <vt:lpstr>Homeologous co-expression networks</vt:lpstr>
      <vt:lpstr>Co-expression networks: module membership</vt:lpstr>
      <vt:lpstr>Co-expression networks: module expression</vt:lpstr>
      <vt:lpstr>Co-expression networks: consensus modules</vt:lpstr>
      <vt:lpstr>Co-expression networks: conclusions</vt:lpstr>
      <vt:lpstr>Part 2: Gene loss following ancient WGD</vt:lpstr>
      <vt:lpstr>Gene loss following WGD</vt:lpstr>
      <vt:lpstr>Ancient WGD after 60 million years</vt:lpstr>
      <vt:lpstr>Bias in gene loss between homeologous regions</vt:lpstr>
      <vt:lpstr>Bias in gene expression between LF and MF</vt:lpstr>
      <vt:lpstr>What causes expression differences between LF and MF homeologs?</vt:lpstr>
      <vt:lpstr>siRNA targeting</vt:lpstr>
      <vt:lpstr>Transposable element density and GC content</vt:lpstr>
      <vt:lpstr>TEs, siRNAs and gene expression</vt:lpstr>
      <vt:lpstr>Summary: Part 2</vt:lpstr>
      <vt:lpstr>Thank you for listening!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Responses to whole genome duplication in a plants</dc:title>
  <cp:lastModifiedBy>Simon Renny-Byfield</cp:lastModifiedBy>
  <cp:revision>17</cp:revision>
  <dcterms:created xsi:type="dcterms:W3CDTF">2014-12-08T20:45:16Z</dcterms:created>
  <dcterms:modified xsi:type="dcterms:W3CDTF">2014-12-10T23:27:54Z</dcterms:modified>
</cp:coreProperties>
</file>